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kilavani M" userId="bfe148c67f1c371e" providerId="LiveId" clId="{FA567083-11C8-4F10-B1FF-87CF8C6892B1}"/>
    <pc:docChg chg="undo redo custSel modSld">
      <pc:chgData name="Kokilavani M" userId="bfe148c67f1c371e" providerId="LiveId" clId="{FA567083-11C8-4F10-B1FF-87CF8C6892B1}" dt="2025-12-13T07:12:38.500" v="74" actId="14100"/>
      <pc:docMkLst>
        <pc:docMk/>
      </pc:docMkLst>
      <pc:sldChg chg="addSp modSp mod">
        <pc:chgData name="Kokilavani M" userId="bfe148c67f1c371e" providerId="LiveId" clId="{FA567083-11C8-4F10-B1FF-87CF8C6892B1}" dt="2025-12-13T07:12:38.500" v="74" actId="14100"/>
        <pc:sldMkLst>
          <pc:docMk/>
          <pc:sldMk cId="1342791080" sldId="291"/>
        </pc:sldMkLst>
        <pc:spChg chg="add mod">
          <ac:chgData name="Kokilavani M" userId="bfe148c67f1c371e" providerId="LiveId" clId="{FA567083-11C8-4F10-B1FF-87CF8C6892B1}" dt="2025-12-13T07:12:38.500" v="74" actId="14100"/>
          <ac:spMkLst>
            <pc:docMk/>
            <pc:sldMk cId="1342791080" sldId="291"/>
            <ac:spMk id="4" creationId="{BD7A170B-BA2E-7A9D-AAC3-5C7D7CC0D6B8}"/>
          </ac:spMkLst>
        </pc:spChg>
        <pc:spChg chg="mod">
          <ac:chgData name="Kokilavani M" userId="bfe148c67f1c371e" providerId="LiveId" clId="{FA567083-11C8-4F10-B1FF-87CF8C6892B1}" dt="2025-12-13T07:12:27.233" v="68" actId="17032"/>
          <ac:spMkLst>
            <pc:docMk/>
            <pc:sldMk cId="1342791080" sldId="291"/>
            <ac:spMk id="5" creationId="{042CFF8C-5843-0354-9A12-626A4C3C7806}"/>
          </ac:spMkLst>
        </pc:spChg>
        <pc:picChg chg="mod">
          <ac:chgData name="Kokilavani M" userId="bfe148c67f1c371e" providerId="LiveId" clId="{FA567083-11C8-4F10-B1FF-87CF8C6892B1}" dt="2025-12-13T07:08:22.484" v="9" actId="1076"/>
          <ac:picMkLst>
            <pc:docMk/>
            <pc:sldMk cId="1342791080" sldId="291"/>
            <ac:picMk id="3" creationId="{7E30C708-A563-0A6B-6D83-7FC8BCE36F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09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48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40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54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82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6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18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1.jpe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896533"/>
            <a:ext cx="3485073" cy="1532467"/>
          </a:xfrm>
        </p:spPr>
        <p:txBody>
          <a:bodyPr>
            <a:normAutofit fontScale="90000"/>
          </a:bodyPr>
          <a:lstStyle/>
          <a:p>
            <a:pPr algn="l"/>
            <a:r>
              <a:rPr lang="en-IN" sz="4000" b="1" dirty="0" err="1"/>
              <a:t>BankBot</a:t>
            </a:r>
            <a:r>
              <a:rPr lang="en-IN" sz="4000" b="1" dirty="0"/>
              <a:t> AI – Chatbot for Banking FAQs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652011"/>
            <a:ext cx="3485072" cy="153246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algn="l"/>
            <a:r>
              <a:rPr lang="en-US" sz="2200" b="1" dirty="0"/>
              <a:t>TEAM THREE MEMBERS: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b="1" dirty="0"/>
              <a:t>Kokilavani M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b="1" dirty="0"/>
              <a:t>SV Maheswari devi Peddireddy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b="1" dirty="0"/>
              <a:t>Mohini Anand Mane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b="1" dirty="0"/>
              <a:t>Shubham Raj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86DE4-E56A-60FA-33F4-F36CC6F8D90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7711" y="646098"/>
            <a:ext cx="5741885" cy="5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9CDE7A-6764-D69E-EDE3-E96386C59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9F34DE-13EF-F4DA-AE58-91744941B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15" y="266218"/>
            <a:ext cx="11389490" cy="5405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18F6A7-170D-DF6A-9791-D149BC408252}"/>
              </a:ext>
            </a:extLst>
          </p:cNvPr>
          <p:cNvSpPr txBox="1"/>
          <p:nvPr/>
        </p:nvSpPr>
        <p:spPr>
          <a:xfrm>
            <a:off x="358815" y="5803132"/>
            <a:ext cx="11389490" cy="9233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Result:</a:t>
            </a:r>
            <a:br>
              <a:rPr lang="en-US" dirty="0"/>
            </a:br>
            <a:r>
              <a:rPr lang="en-US" dirty="0"/>
              <a:t>A fully functional admin panel was implemented to manage data, monitor chatbot performance, and support model retraining.</a:t>
            </a:r>
          </a:p>
        </p:txBody>
      </p:sp>
    </p:spTree>
    <p:extLst>
      <p:ext uri="{BB962C8B-B14F-4D97-AF65-F5344CB8AC3E}">
        <p14:creationId xmlns:p14="http://schemas.microsoft.com/office/powerpoint/2010/main" val="355647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F980D1-D04A-D0BA-3C22-00C0E8626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6354501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4861D-E9AC-CFBE-EF98-5485AB3786F2}"/>
              </a:ext>
            </a:extLst>
          </p:cNvPr>
          <p:cNvSpPr txBox="1"/>
          <p:nvPr/>
        </p:nvSpPr>
        <p:spPr>
          <a:xfrm>
            <a:off x="6481823" y="266218"/>
            <a:ext cx="6094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400" b="1" dirty="0"/>
              <a:t>TECHNOLOGY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92C96-2F06-211C-78A9-EAE7A2A26D20}"/>
              </a:ext>
            </a:extLst>
          </p:cNvPr>
          <p:cNvSpPr txBox="1"/>
          <p:nvPr/>
        </p:nvSpPr>
        <p:spPr>
          <a:xfrm>
            <a:off x="6481823" y="1397675"/>
            <a:ext cx="554427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200" b="1" dirty="0"/>
              <a:t>Tools &amp; Technologies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b="1" dirty="0"/>
              <a:t>Python</a:t>
            </a:r>
            <a:r>
              <a:rPr lang="en-IN" sz="2800" dirty="0"/>
              <a:t> – Core programming language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b="1" dirty="0"/>
              <a:t>Flask</a:t>
            </a:r>
            <a:r>
              <a:rPr lang="en-IN" sz="2800" dirty="0"/>
              <a:t> – Backend framework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b="1" dirty="0" err="1"/>
              <a:t>SpaCy</a:t>
            </a:r>
            <a:r>
              <a:rPr lang="en-IN" sz="2800" dirty="0"/>
              <a:t> – NLP processing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b="1" dirty="0"/>
              <a:t>HTML, CSS, JavaScript</a:t>
            </a:r>
            <a:r>
              <a:rPr lang="en-IN" sz="2800" dirty="0"/>
              <a:t> – Frontend interface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b="1" dirty="0"/>
              <a:t>SQLite</a:t>
            </a:r>
            <a:r>
              <a:rPr lang="en-IN" sz="2800" dirty="0"/>
              <a:t> – Data storage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b="1" dirty="0"/>
              <a:t>Local / Cloud Deployment</a:t>
            </a:r>
            <a:endParaRPr lang="en-IN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2E8C5F-5EF3-266A-1CB5-EDD6C58B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113" b="8861"/>
          <a:stretch>
            <a:fillRect/>
          </a:stretch>
        </p:blipFill>
        <p:spPr>
          <a:xfrm>
            <a:off x="462987" y="1145894"/>
            <a:ext cx="5335930" cy="44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A659E-335E-5DE1-74BB-2B9670483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634572"/>
            <a:ext cx="12192001" cy="3223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B5D7F-9FC7-F9C4-1CC7-EEE43D8997F5}"/>
              </a:ext>
            </a:extLst>
          </p:cNvPr>
          <p:cNvSpPr txBox="1"/>
          <p:nvPr/>
        </p:nvSpPr>
        <p:spPr>
          <a:xfrm>
            <a:off x="512661" y="251367"/>
            <a:ext cx="111666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400" b="1" dirty="0"/>
              <a:t>PROJECT 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C1537-D733-7E86-6174-10E1E958C5E0}"/>
              </a:ext>
            </a:extLst>
          </p:cNvPr>
          <p:cNvSpPr txBox="1"/>
          <p:nvPr/>
        </p:nvSpPr>
        <p:spPr>
          <a:xfrm>
            <a:off x="512661" y="1327416"/>
            <a:ext cx="1116667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Results Achieved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Successfully automated frequently asked banking queries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Reduced dependency on manual customer support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Delivered fast and reliable chatbot responses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Built a system that can be improved with new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20684-FFEA-27AD-732E-ECA2B83AB8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156" r="8256"/>
          <a:stretch>
            <a:fillRect/>
          </a:stretch>
        </p:blipFill>
        <p:spPr>
          <a:xfrm>
            <a:off x="512662" y="3838065"/>
            <a:ext cx="11166673" cy="28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3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F9851E-8B33-7C98-B673-8C72788B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9062" y="10"/>
            <a:ext cx="5362937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049C5-6CE7-756A-F4B3-8DD727033178}"/>
              </a:ext>
            </a:extLst>
          </p:cNvPr>
          <p:cNvSpPr txBox="1"/>
          <p:nvPr/>
        </p:nvSpPr>
        <p:spPr>
          <a:xfrm>
            <a:off x="303836" y="209038"/>
            <a:ext cx="60940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/>
              <a:t>FUTURE ENHANCEMENTS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4C08C-120B-7055-A796-23B817F1AE76}"/>
              </a:ext>
            </a:extLst>
          </p:cNvPr>
          <p:cNvSpPr txBox="1"/>
          <p:nvPr/>
        </p:nvSpPr>
        <p:spPr>
          <a:xfrm>
            <a:off x="519414" y="2025866"/>
            <a:ext cx="609407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Real-Time Banking API Integration</a:t>
            </a:r>
            <a:br>
              <a:rPr lang="en-US" dirty="0"/>
            </a:br>
            <a:r>
              <a:rPr lang="en-US" dirty="0"/>
              <a:t>Connect the chatbot with live banking systems to provide real-time balance, transaction, and account details.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Voice-Based Interaction</a:t>
            </a:r>
            <a:br>
              <a:rPr lang="en-US" dirty="0"/>
            </a:br>
            <a:r>
              <a:rPr lang="en-US" dirty="0"/>
              <a:t>Enable voice input and output to improve accessibility and user convenience.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Multilingual Support</a:t>
            </a:r>
            <a:br>
              <a:rPr lang="en-US" dirty="0"/>
            </a:br>
            <a:r>
              <a:rPr lang="en-US" dirty="0"/>
              <a:t>Extend the chatbot to support multiple languages for better user reach.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Advanced Analytics Dashboard</a:t>
            </a:r>
            <a:br>
              <a:rPr lang="en-US" dirty="0"/>
            </a:br>
            <a:r>
              <a:rPr lang="en-US" dirty="0"/>
              <a:t>Enhance the admin panel with detailed analytics on user behavior, intent trends, and performance metrics.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Improved Model Accuracy</a:t>
            </a:r>
            <a:br>
              <a:rPr lang="en-US" dirty="0"/>
            </a:br>
            <a:r>
              <a:rPr lang="en-US" dirty="0"/>
              <a:t>Continuously retrain the NLP model using larger and more diverse datasets to improve response quality.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8878C-16BB-CFE6-DF52-9B27F03F1E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874"/>
          <a:stretch>
            <a:fillRect/>
          </a:stretch>
        </p:blipFill>
        <p:spPr>
          <a:xfrm>
            <a:off x="7187878" y="625033"/>
            <a:ext cx="4617334" cy="56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16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0C708-A563-0A6B-6D83-7FC8BCE36F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2000" cy="4259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2CFF8C-5843-0354-9A12-626A4C3C7806}"/>
              </a:ext>
            </a:extLst>
          </p:cNvPr>
          <p:cNvSpPr txBox="1"/>
          <p:nvPr/>
        </p:nvSpPr>
        <p:spPr>
          <a:xfrm>
            <a:off x="344129" y="4259484"/>
            <a:ext cx="6094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6000" b="1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A170B-BA2E-7A9D-AAC3-5C7D7CC0D6B8}"/>
              </a:ext>
            </a:extLst>
          </p:cNvPr>
          <p:cNvSpPr txBox="1"/>
          <p:nvPr/>
        </p:nvSpPr>
        <p:spPr>
          <a:xfrm>
            <a:off x="4068625" y="5166993"/>
            <a:ext cx="7307298" cy="13849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1400" dirty="0"/>
              <a:t>I would like to sincerely thank  </a:t>
            </a:r>
          </a:p>
          <a:p>
            <a:r>
              <a:rPr lang="en-IN" sz="1400" dirty="0"/>
              <a:t>My mentor Suriya </a:t>
            </a:r>
            <a:r>
              <a:rPr lang="en-IN" sz="1400" dirty="0" err="1"/>
              <a:t>varshan</a:t>
            </a:r>
            <a:r>
              <a:rPr lang="en-IN" sz="1400" dirty="0"/>
              <a:t> V</a:t>
            </a:r>
          </a:p>
          <a:p>
            <a:r>
              <a:rPr lang="en-IN" sz="1400" dirty="0"/>
              <a:t>for their valuable guidance and support throughout this project.</a:t>
            </a:r>
          </a:p>
          <a:p>
            <a:endParaRPr lang="en-IN" sz="1400" dirty="0"/>
          </a:p>
          <a:p>
            <a:r>
              <a:rPr lang="en-IN" sz="1400" dirty="0"/>
              <a:t>This project was completed under the  </a:t>
            </a:r>
          </a:p>
          <a:p>
            <a:r>
              <a:rPr lang="en-IN" sz="1400" dirty="0"/>
              <a:t>Infosys Springboard Internship Program.</a:t>
            </a:r>
          </a:p>
        </p:txBody>
      </p:sp>
    </p:spTree>
    <p:extLst>
      <p:ext uri="{BB962C8B-B14F-4D97-AF65-F5344CB8AC3E}">
        <p14:creationId xmlns:p14="http://schemas.microsoft.com/office/powerpoint/2010/main" val="134279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451412"/>
            <a:ext cx="4538124" cy="650557"/>
          </a:xfrm>
        </p:spPr>
        <p:txBody>
          <a:bodyPr anchor="b">
            <a:noAutofit/>
          </a:bodyPr>
          <a:lstStyle/>
          <a:p>
            <a:pPr algn="l"/>
            <a:r>
              <a:rPr lang="en-US" sz="4400" b="1" dirty="0"/>
              <a:t>Project Overview: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101969"/>
            <a:ext cx="4403596" cy="5642960"/>
          </a:xfrm>
        </p:spPr>
        <p:txBody>
          <a:bodyPr anchor="t">
            <a:normAutofit fontScale="40000" lnSpcReduction="20000"/>
          </a:bodyPr>
          <a:lstStyle/>
          <a:p>
            <a:pPr marL="36900" indent="0">
              <a:buNone/>
            </a:pPr>
            <a:r>
              <a:rPr lang="en-US" sz="6200" b="1" dirty="0"/>
              <a:t>Problem Background</a:t>
            </a:r>
            <a:endParaRPr lang="en-US" sz="6200" dirty="0"/>
          </a:p>
          <a:p>
            <a:r>
              <a:rPr lang="en-US" sz="3500" b="1" dirty="0"/>
              <a:t>Banks receive a large number of repetitive customer queries daily</a:t>
            </a:r>
          </a:p>
          <a:p>
            <a:r>
              <a:rPr lang="en-US" sz="3500" b="1" dirty="0"/>
              <a:t>Manual handling leads to delayed responses and higher workload</a:t>
            </a:r>
          </a:p>
          <a:p>
            <a:r>
              <a:rPr lang="en-US" sz="3500" b="1" dirty="0"/>
              <a:t>Customers expect quick and anytime support</a:t>
            </a:r>
          </a:p>
          <a:p>
            <a:pPr marL="36900" indent="0">
              <a:buNone/>
            </a:pPr>
            <a:r>
              <a:rPr lang="en-US" sz="6200" b="1" dirty="0"/>
              <a:t>Proposed Solution</a:t>
            </a:r>
            <a:endParaRPr lang="en-US" sz="6200" dirty="0"/>
          </a:p>
          <a:p>
            <a:r>
              <a:rPr lang="en-US" sz="3500" b="1" dirty="0" err="1"/>
              <a:t>BankBot</a:t>
            </a:r>
            <a:r>
              <a:rPr lang="en-US" sz="3500" b="1" dirty="0"/>
              <a:t> AI is an AI-based chatbot developed to answer common banking questions</a:t>
            </a:r>
          </a:p>
          <a:p>
            <a:r>
              <a:rPr lang="en-US" sz="3500" b="1" dirty="0"/>
              <a:t>Uses NLP techniques to understand user queries</a:t>
            </a:r>
          </a:p>
          <a:p>
            <a:r>
              <a:rPr lang="en-US" sz="3500" b="1" dirty="0"/>
              <a:t>Provides instant and accurate responses without human intervention</a:t>
            </a:r>
          </a:p>
          <a:p>
            <a:pPr marL="36900" indent="0">
              <a:buNone/>
            </a:pPr>
            <a:r>
              <a:rPr lang="en-US" sz="6200" b="1" dirty="0"/>
              <a:t>Advantages</a:t>
            </a:r>
            <a:endParaRPr lang="en-US" sz="6200" dirty="0"/>
          </a:p>
          <a:p>
            <a:r>
              <a:rPr lang="en-US" sz="3500" b="1" dirty="0"/>
              <a:t>Available at all times</a:t>
            </a:r>
          </a:p>
          <a:p>
            <a:r>
              <a:rPr lang="en-US" sz="3500" b="1" dirty="0"/>
              <a:t>Reduces manual customer service effort</a:t>
            </a:r>
          </a:p>
          <a:p>
            <a:r>
              <a:rPr lang="en-US" sz="3500" b="1" dirty="0"/>
              <a:t>Faster query handling</a:t>
            </a:r>
          </a:p>
          <a:p>
            <a:r>
              <a:rPr lang="en-US" sz="3500" b="1" dirty="0"/>
              <a:t>Enhances customer experience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72FD69-8504-1958-C5CD-0A9A200DDA9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35" y="593202"/>
            <a:ext cx="5139160" cy="56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456A4-473E-3A69-B348-15D8466B6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9963" y="0"/>
            <a:ext cx="5742038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1A8AA9-8480-8314-3040-9E69C21803CE}"/>
              </a:ext>
            </a:extLst>
          </p:cNvPr>
          <p:cNvSpPr txBox="1"/>
          <p:nvPr/>
        </p:nvSpPr>
        <p:spPr>
          <a:xfrm>
            <a:off x="353962" y="328463"/>
            <a:ext cx="57420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400" b="1" dirty="0"/>
              <a:t>MILESTONE 1: INTENT &amp; ENTITY RECOGNITION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CBB9D-F5B5-7418-0999-FC627FDE1EC6}"/>
              </a:ext>
            </a:extLst>
          </p:cNvPr>
          <p:cNvSpPr txBox="1"/>
          <p:nvPr/>
        </p:nvSpPr>
        <p:spPr>
          <a:xfrm>
            <a:off x="353962" y="2790053"/>
            <a:ext cx="589935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Understanding User Queries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Identified important banking-related intents such as: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Balance enquiry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Loan-related queries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Debit and credit card services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General banking FAQs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Trained an NLP model using </a:t>
            </a:r>
            <a:r>
              <a:rPr lang="en-IN" b="1" dirty="0" err="1"/>
              <a:t>spaCy</a:t>
            </a:r>
            <a:r>
              <a:rPr lang="en-IN" dirty="0"/>
              <a:t> for intent detection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Implemented entity extraction to identify details like: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Account type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Loan type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Card category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6FCC86-A7D3-4D9A-56AC-F0514666F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7921" b="20287"/>
          <a:stretch>
            <a:fillRect/>
          </a:stretch>
        </p:blipFill>
        <p:spPr>
          <a:xfrm>
            <a:off x="6715760" y="1610032"/>
            <a:ext cx="5262388" cy="36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1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92E68-D915-7EDD-D79A-F803BA74B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548F69-5EF8-ADFA-D0F4-3A46AAB5B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" y="412956"/>
            <a:ext cx="11135360" cy="5329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91344-2F7D-A4DF-8D04-6F193B2A76BB}"/>
              </a:ext>
            </a:extLst>
          </p:cNvPr>
          <p:cNvSpPr txBox="1"/>
          <p:nvPr/>
        </p:nvSpPr>
        <p:spPr>
          <a:xfrm>
            <a:off x="538479" y="5947359"/>
            <a:ext cx="11135359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Result:</a:t>
            </a:r>
            <a:br>
              <a:rPr lang="en-US" dirty="0"/>
            </a:br>
            <a:r>
              <a:rPr lang="en-US" dirty="0"/>
              <a:t>The chatbot accurately understands user intent and extracts required information.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118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EB054-C768-11DF-E27F-E1BD890FC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5909187" cy="6857990"/>
          </a:xfrm>
          <a:prstGeom prst="rect">
            <a:avLst/>
          </a:prstGeom>
        </p:spPr>
      </p:pic>
      <p:pic>
        <p:nvPicPr>
          <p:cNvPr id="4" name="Picture 3" descr="A robot sitting in a chair&#10;&#10;AI-generated content may be incorrect.">
            <a:extLst>
              <a:ext uri="{FF2B5EF4-FFF2-40B4-BE49-F238E27FC236}">
                <a16:creationId xmlns:a16="http://schemas.microsoft.com/office/drawing/2014/main" id="{0C578CCD-35F8-582E-11AC-12462A5CA7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787" y="491613"/>
            <a:ext cx="4994788" cy="594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A9B71-89C8-1F9F-3188-44B31D46AACA}"/>
              </a:ext>
            </a:extLst>
          </p:cNvPr>
          <p:cNvSpPr txBox="1"/>
          <p:nvPr/>
        </p:nvSpPr>
        <p:spPr>
          <a:xfrm>
            <a:off x="6282816" y="363793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/>
              <a:t>MILESTONE 2: DIALOGUE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6E019-4F0E-704A-632E-1E6DA2598B5D}"/>
              </a:ext>
            </a:extLst>
          </p:cNvPr>
          <p:cNvSpPr txBox="1"/>
          <p:nvPr/>
        </p:nvSpPr>
        <p:spPr>
          <a:xfrm>
            <a:off x="6282816" y="2919784"/>
            <a:ext cx="5486397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Managing Conversations Effectively</a:t>
            </a:r>
            <a:endParaRPr lang="en-US" sz="9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Designed logical conversation flows using rule-based logic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Enabled context handling for follow-up questions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Added fallback responses for invalid or unknown inputs</a:t>
            </a:r>
          </a:p>
        </p:txBody>
      </p:sp>
    </p:spTree>
    <p:extLst>
      <p:ext uri="{BB962C8B-B14F-4D97-AF65-F5344CB8AC3E}">
        <p14:creationId xmlns:p14="http://schemas.microsoft.com/office/powerpoint/2010/main" val="235487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B92160-A707-428D-24B6-C53A8F8BC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6DD865-5B5A-5B36-4BFE-384D78578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94" y="363794"/>
            <a:ext cx="11464412" cy="5535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B0926-2D97-93B6-6A0B-E5965D8A2757}"/>
              </a:ext>
            </a:extLst>
          </p:cNvPr>
          <p:cNvSpPr txBox="1"/>
          <p:nvPr/>
        </p:nvSpPr>
        <p:spPr>
          <a:xfrm>
            <a:off x="363794" y="6055512"/>
            <a:ext cx="1146441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Result:</a:t>
            </a:r>
            <a:br>
              <a:rPr lang="en-US" dirty="0"/>
            </a:br>
            <a:r>
              <a:rPr lang="en-US" dirty="0"/>
              <a:t>The chatbot maintains smooth and meaningful conversations with users.</a:t>
            </a:r>
          </a:p>
        </p:txBody>
      </p:sp>
    </p:spTree>
    <p:extLst>
      <p:ext uri="{BB962C8B-B14F-4D97-AF65-F5344CB8AC3E}">
        <p14:creationId xmlns:p14="http://schemas.microsoft.com/office/powerpoint/2010/main" val="1956470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198BF-4463-6ABF-6008-926B59617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C1427-E669-74B8-99CB-CCAEF4DB2724}"/>
              </a:ext>
            </a:extLst>
          </p:cNvPr>
          <p:cNvSpPr txBox="1"/>
          <p:nvPr/>
        </p:nvSpPr>
        <p:spPr>
          <a:xfrm>
            <a:off x="265471" y="299316"/>
            <a:ext cx="556505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400" b="1" dirty="0"/>
              <a:t>MILESTONE 3: USER INTERFACE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9B1C9-4870-44C5-63C3-100C2769A95A}"/>
              </a:ext>
            </a:extLst>
          </p:cNvPr>
          <p:cNvSpPr txBox="1"/>
          <p:nvPr/>
        </p:nvSpPr>
        <p:spPr>
          <a:xfrm>
            <a:off x="265471" y="2709068"/>
            <a:ext cx="51816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User Interface &amp; Integration</a:t>
            </a:r>
          </a:p>
          <a:p>
            <a:pPr>
              <a:buNone/>
            </a:pPr>
            <a:r>
              <a:rPr lang="en-IN" sz="2000" b="1" dirty="0"/>
              <a:t>Frontend Development</a:t>
            </a: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Developed chatbot interface using </a:t>
            </a:r>
            <a:r>
              <a:rPr lang="en-IN" b="1" dirty="0"/>
              <a:t>HTML, CSS, and JavaScript</a:t>
            </a:r>
            <a:endParaRPr lang="en-IN" dirty="0"/>
          </a:p>
          <a:p>
            <a:pPr>
              <a:buNone/>
            </a:pPr>
            <a:r>
              <a:rPr lang="en-IN" sz="2000" b="1" dirty="0"/>
              <a:t>Backend Connectivity</a:t>
            </a: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Connected frontend with </a:t>
            </a:r>
            <a:r>
              <a:rPr lang="en-IN" b="1" dirty="0"/>
              <a:t>Flask backend</a:t>
            </a:r>
            <a:r>
              <a:rPr lang="en-IN" dirty="0"/>
              <a:t> using APIs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Enabled real-time communication between user and chatbot</a:t>
            </a:r>
          </a:p>
          <a:p>
            <a:pPr>
              <a:buNone/>
            </a:pPr>
            <a:r>
              <a:rPr lang="en-IN" sz="2000" b="1" dirty="0"/>
              <a:t>UI Enhancements</a:t>
            </a: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Simple and clean interface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Proper validation and error handling</a:t>
            </a:r>
          </a:p>
        </p:txBody>
      </p:sp>
      <p:pic>
        <p:nvPicPr>
          <p:cNvPr id="10" name="Picture 9" descr="A computer screen with text messages&#10;&#10;AI-generated content may be incorrect.">
            <a:extLst>
              <a:ext uri="{FF2B5EF4-FFF2-40B4-BE49-F238E27FC236}">
                <a16:creationId xmlns:a16="http://schemas.microsoft.com/office/drawing/2014/main" id="{7477D803-F94A-FE56-3BC6-2BCCE79C38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599" b="8100"/>
          <a:stretch>
            <a:fillRect/>
          </a:stretch>
        </p:blipFill>
        <p:spPr>
          <a:xfrm>
            <a:off x="6307392" y="1174637"/>
            <a:ext cx="5673213" cy="46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2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96B99-44AD-FBFC-277E-EB7A48761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F6EC8-8F76-40B0-D26C-1F979675A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59" y="196646"/>
            <a:ext cx="11366090" cy="5604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6DD305-6C32-0D31-D62C-C5B6FAEFD404}"/>
              </a:ext>
            </a:extLst>
          </p:cNvPr>
          <p:cNvSpPr txBox="1"/>
          <p:nvPr/>
        </p:nvSpPr>
        <p:spPr>
          <a:xfrm>
            <a:off x="383459" y="5867851"/>
            <a:ext cx="11366089" cy="9233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Result:</a:t>
            </a:r>
            <a:br>
              <a:rPr lang="en-US" dirty="0"/>
            </a:br>
            <a:r>
              <a:rPr lang="en-US" dirty="0"/>
              <a:t>A fully functional and responsive chatbot UI was successfully integrated with the backend, enabling smooth real-time user interaction.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7810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BF27B8-BC13-FE39-BB44-7BFA9BC67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5949387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1C04E-A034-4B4D-7255-051CE960D889}"/>
              </a:ext>
            </a:extLst>
          </p:cNvPr>
          <p:cNvSpPr txBox="1"/>
          <p:nvPr/>
        </p:nvSpPr>
        <p:spPr>
          <a:xfrm>
            <a:off x="6096000" y="90117"/>
            <a:ext cx="60940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400" b="1" dirty="0"/>
              <a:t>MILESTONE 4: ADMIN &amp; KNOWLEDGE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82B4-41D5-43B3-C6F3-F576AEAB934E}"/>
              </a:ext>
            </a:extLst>
          </p:cNvPr>
          <p:cNvSpPr txBox="1"/>
          <p:nvPr/>
        </p:nvSpPr>
        <p:spPr>
          <a:xfrm>
            <a:off x="6096000" y="2413337"/>
            <a:ext cx="580277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/>
              <a:t>Administration and Maintenance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Created an admin panel to manage: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Banking FAQs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Training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User interaction logs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Added analytics support for monitoring chatbot usage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Provided retraining option to improve chatbot accuracy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D8867-91AD-0C36-A51B-47D9FDB06C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481" b="19939"/>
          <a:stretch>
            <a:fillRect/>
          </a:stretch>
        </p:blipFill>
        <p:spPr>
          <a:xfrm>
            <a:off x="293224" y="1851948"/>
            <a:ext cx="5332071" cy="31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6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Quadratic collection</Template>
  <TotalTime>226</TotalTime>
  <Words>546</Words>
  <Application>Microsoft Office PowerPoint</Application>
  <PresentationFormat>Widescreen</PresentationFormat>
  <Paragraphs>97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Goudy Old Style</vt:lpstr>
      <vt:lpstr>Wingdings</vt:lpstr>
      <vt:lpstr>Wingdings 2</vt:lpstr>
      <vt:lpstr>SlateVTI</vt:lpstr>
      <vt:lpstr>BankBot AI – Chatbot for Banking FAQs</vt:lpstr>
      <vt:lpstr>Project 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Kokilavani M</dc:creator>
  <cp:lastModifiedBy>Kokilavani M</cp:lastModifiedBy>
  <cp:revision>1</cp:revision>
  <dcterms:created xsi:type="dcterms:W3CDTF">2025-12-13T03:14:32Z</dcterms:created>
  <dcterms:modified xsi:type="dcterms:W3CDTF">2025-12-13T07:13:01Z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